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png" ContentType="image/png"/>
  <Override PartName="/ppt/media/image8.png" ContentType="image/png"/>
  <Override PartName="/ppt/media/image2.jpeg" ContentType="image/jpeg"/>
  <Override PartName="/ppt/media/hdphoto1.wdp" ContentType="image/vnd.ms-photo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906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desplazar la página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688348C-5223-4E5C-8E21-E5AE07E9CA1C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D804614-5E2F-4810-BDE3-1688F9D3888B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425871-E942-4BD7-B0DD-815E84612F2D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es-E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943280" y="4371840"/>
            <a:ext cx="705420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105520"/>
            <a:ext cx="990576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90576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840"/>
            <a:ext cx="9905760" cy="228564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90576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1943280" y="4371840"/>
            <a:ext cx="7054200" cy="1142640"/>
          </a:xfrm>
          <a:prstGeom prst="rect">
            <a:avLst/>
          </a:prstGeom>
        </p:spPr>
        <p:txBody>
          <a:bodyPr>
            <a:noAutofit/>
          </a:bodyPr>
          <a:p>
            <a:r>
              <a:rPr b="0" lang="es-ES" sz="4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686640" y="6172200"/>
            <a:ext cx="2723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495360" y="6172200"/>
            <a:ext cx="3631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4127400" y="6172200"/>
            <a:ext cx="1980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19C241B-001C-4E5A-819A-A5E6461E062D}" type="slidenum">
              <a:rPr b="1" lang="es-ES" sz="1200" spc="-1" strike="noStrike">
                <a:solidFill>
                  <a:srgbClr val="7f7f7f"/>
                </a:solidFill>
                <a:latin typeface="Trebuchet MS"/>
                <a:ea typeface="Trebuchet MS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www.icomem.es/formacion/3/Formacion-Medica-Continuada/918/Curso-de-asistencia-inicial-al-trauma-pediatrico" TargetMode="Externa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5.xml"/><Relationship Id="rId1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105;p1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rcRect l="3362" t="0" r="9202" b="0"/>
          <a:stretch/>
        </p:blipFill>
        <p:spPr>
          <a:xfrm>
            <a:off x="1461600" y="47520"/>
            <a:ext cx="6225840" cy="6810120"/>
          </a:xfrm>
          <a:prstGeom prst="rect">
            <a:avLst/>
          </a:prstGeom>
          <a:ln>
            <a:noFill/>
          </a:ln>
        </p:spPr>
      </p:pic>
      <p:pic>
        <p:nvPicPr>
          <p:cNvPr id="52" name="Google Shape;106;p1" descr=""/>
          <p:cNvPicPr/>
          <p:nvPr/>
        </p:nvPicPr>
        <p:blipFill>
          <a:blip r:embed="rId3"/>
          <a:stretch/>
        </p:blipFill>
        <p:spPr>
          <a:xfrm rot="392400">
            <a:off x="7311240" y="52200"/>
            <a:ext cx="2076120" cy="27306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1174680" y="726840"/>
            <a:ext cx="494892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60000"/>
              </a:lnSpc>
            </a:pPr>
            <a:r>
              <a:rPr b="1" lang="es-ES" sz="2800" spc="-1" strike="noStrike">
                <a:solidFill>
                  <a:srgbClr val="ff0000"/>
                </a:solidFill>
                <a:latin typeface="Arial Narrow"/>
                <a:ea typeface="Arial Narrow"/>
              </a:rPr>
              <a:t>20 y 21 MARZO 2025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42160" y="1236960"/>
            <a:ext cx="6438600" cy="1189080"/>
          </a:xfrm>
          <a:prstGeom prst="rect">
            <a:avLst/>
          </a:prstGeom>
          <a:noFill/>
          <a:ln w="9360">
            <a:solidFill>
              <a:srgbClr val="9ee0f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>
                <a:solidFill>
                  <a:srgbClr val="6d7dd0"/>
                </a:solidFill>
                <a:latin typeface="Arial Narrow"/>
                <a:ea typeface="Arial Narrow"/>
              </a:rPr>
              <a:t>CURSO DE ASISTENCIA INICIAL AL TRAUMA PEDIÁTRICO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380880" y="2533680"/>
            <a:ext cx="62830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Dirigido a personal médico del HU12 de Octubre (anestesia, cirugía pediátrica, cirugía general, medicina de familia,  pediatría, traumatología…) y enfermería</a:t>
            </a:r>
            <a:endParaRPr b="0" lang="es-E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(adjuntos y residentes)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56" name="Google Shape;110;p1" descr=""/>
          <p:cNvPicPr/>
          <p:nvPr/>
        </p:nvPicPr>
        <p:blipFill>
          <a:blip r:embed="rId4"/>
          <a:stretch/>
        </p:blipFill>
        <p:spPr>
          <a:xfrm>
            <a:off x="8245800" y="2858400"/>
            <a:ext cx="1224360" cy="1293480"/>
          </a:xfrm>
          <a:prstGeom prst="rect">
            <a:avLst/>
          </a:prstGeom>
          <a:ln>
            <a:noFill/>
          </a:ln>
        </p:spPr>
      </p:pic>
      <p:sp>
        <p:nvSpPr>
          <p:cNvPr id="57" name="CustomShape 4"/>
          <p:cNvSpPr/>
          <p:nvPr/>
        </p:nvSpPr>
        <p:spPr>
          <a:xfrm>
            <a:off x="380880" y="-184680"/>
            <a:ext cx="91436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" name="Google Shape;112;p1" descr=""/>
          <p:cNvPicPr/>
          <p:nvPr/>
        </p:nvPicPr>
        <p:blipFill>
          <a:blip r:embed="rId5"/>
          <a:stretch/>
        </p:blipFill>
        <p:spPr>
          <a:xfrm>
            <a:off x="541440" y="120600"/>
            <a:ext cx="2410920" cy="510840"/>
          </a:xfrm>
          <a:prstGeom prst="rect">
            <a:avLst/>
          </a:prstGeom>
          <a:ln>
            <a:noFill/>
          </a:ln>
        </p:spPr>
      </p:pic>
      <p:sp>
        <p:nvSpPr>
          <p:cNvPr id="59" name="CustomShape 5"/>
          <p:cNvSpPr/>
          <p:nvPr/>
        </p:nvSpPr>
        <p:spPr>
          <a:xfrm>
            <a:off x="584280" y="3445920"/>
            <a:ext cx="553860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i="1" lang="es-ES" sz="12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Organiza</a:t>
            </a:r>
            <a:r>
              <a:rPr b="0" lang="es-ES" sz="1200" spc="-1" strike="noStrike">
                <a:solidFill>
                  <a:srgbClr val="000000"/>
                </a:solidFill>
                <a:latin typeface="Avenir"/>
                <a:ea typeface="Avenir"/>
              </a:rPr>
              <a:t>: Servicio de Cirugía Pediátrica; impartido por cirujanos pediátricos, anestesistas infantiles, traumatólogos, pediatras, enfermeros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s-ES" sz="12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Lugar</a:t>
            </a:r>
            <a:r>
              <a:rPr b="1" lang="es-ES" sz="1200" spc="-1" strike="noStrike">
                <a:solidFill>
                  <a:srgbClr val="000000"/>
                </a:solidFill>
                <a:latin typeface="Avenir"/>
                <a:ea typeface="Avenir"/>
              </a:rPr>
              <a:t>: HU 12 de Octubre.  Centro de Simulación y área de cirugía experimental y hospital maternoinfantil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60" name="CustomShape 6"/>
          <p:cNvSpPr/>
          <p:nvPr/>
        </p:nvSpPr>
        <p:spPr>
          <a:xfrm>
            <a:off x="554040" y="4830840"/>
            <a:ext cx="49064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venir"/>
                <a:ea typeface="Avenir"/>
              </a:rPr>
              <a:t>Solicitada acreditación por la Comisión de Formación Continuada de las Profesiones Sanitarias de la Consejería de Sanidad de la Comunidad de Madrid, Sistema Nacional de Salud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61" name="Google Shape;115;p1" descr=""/>
          <p:cNvPicPr/>
          <p:nvPr/>
        </p:nvPicPr>
        <p:blipFill>
          <a:blip r:embed="rId6"/>
          <a:stretch/>
        </p:blipFill>
        <p:spPr>
          <a:xfrm>
            <a:off x="6301440" y="3963960"/>
            <a:ext cx="1144080" cy="953640"/>
          </a:xfrm>
          <a:prstGeom prst="rect">
            <a:avLst/>
          </a:prstGeom>
          <a:ln>
            <a:noFill/>
          </a:ln>
        </p:spPr>
      </p:pic>
      <p:sp>
        <p:nvSpPr>
          <p:cNvPr id="62" name="CustomShape 7"/>
          <p:cNvSpPr/>
          <p:nvPr/>
        </p:nvSpPr>
        <p:spPr>
          <a:xfrm>
            <a:off x="494640" y="5645160"/>
            <a:ext cx="6133680" cy="8218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5481c0"/>
                </a:solidFill>
                <a:uFillTx/>
                <a:latin typeface="Avenir"/>
                <a:ea typeface="Avenir"/>
              </a:rPr>
              <a:t>Inscripción en</a:t>
            </a:r>
            <a:r>
              <a:rPr b="1" lang="es-ES" sz="1600" spc="-1" strike="noStrike">
                <a:solidFill>
                  <a:srgbClr val="0000ff"/>
                </a:solidFill>
                <a:latin typeface="Avenir"/>
                <a:ea typeface="Avenir"/>
              </a:rPr>
              <a:t>: </a:t>
            </a:r>
            <a:r>
              <a:rPr b="0" lang="es-ES" sz="1600" spc="-1" strike="noStrike" u="sng">
                <a:solidFill>
                  <a:srgbClr val="56c7aa"/>
                </a:solidFill>
                <a:uFillTx/>
                <a:latin typeface="Avenir"/>
                <a:ea typeface="Avenir"/>
                <a:hlinkClick r:id="rId7"/>
              </a:rPr>
              <a:t>https://www.icomem.es/formacion/3/Formacion-Medica-Continuada/918/Curso-de-asistencia-inicial-al-trauma-pediatrico</a:t>
            </a:r>
            <a:r>
              <a:rPr b="0" lang="es-ES" sz="1600" spc="-1" strike="noStrike">
                <a:solidFill>
                  <a:srgbClr val="000000"/>
                </a:solidFill>
                <a:latin typeface="Avenir"/>
                <a:ea typeface="Avenir"/>
              </a:rPr>
              <a:t>   </a:t>
            </a:r>
            <a:r>
              <a:rPr b="0" lang="es-ES" sz="1600" spc="-1" strike="noStrike">
                <a:solidFill>
                  <a:srgbClr val="0000ff"/>
                </a:solidFill>
                <a:latin typeface="Avenir"/>
                <a:ea typeface="Avenir"/>
              </a:rPr>
              <a:t>(</a:t>
            </a:r>
            <a:r>
              <a:rPr b="1" lang="es-ES" sz="1600" spc="-1" strike="noStrike">
                <a:solidFill>
                  <a:srgbClr val="0000ff"/>
                </a:solidFill>
                <a:latin typeface="Avenir"/>
                <a:ea typeface="Avenir"/>
              </a:rPr>
              <a:t>20 plazas)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63" name="CustomShape 8"/>
          <p:cNvSpPr/>
          <p:nvPr/>
        </p:nvSpPr>
        <p:spPr>
          <a:xfrm>
            <a:off x="6629040" y="5808600"/>
            <a:ext cx="2805840" cy="527400"/>
          </a:xfrm>
          <a:prstGeom prst="rect">
            <a:avLst/>
          </a:prstGeom>
          <a:solidFill>
            <a:schemeClr val="bg1"/>
          </a:solidFill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Dudas, preguntas</a:t>
            </a:r>
            <a:r>
              <a:rPr b="0" lang="es-ES" sz="16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: </a:t>
            </a:r>
            <a:r>
              <a:rPr b="0" lang="es-ES" sz="1600" spc="-1" strike="noStrike" u="sng">
                <a:solidFill>
                  <a:srgbClr val="0000ff"/>
                </a:solidFill>
                <a:uFillTx/>
                <a:latin typeface="Avenir"/>
                <a:ea typeface="Avenir"/>
              </a:rPr>
              <a:t>aitp.hdoc@salud.madrid.org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64" name="CustomShape 9"/>
          <p:cNvSpPr/>
          <p:nvPr/>
        </p:nvSpPr>
        <p:spPr>
          <a:xfrm>
            <a:off x="585720" y="4292640"/>
            <a:ext cx="54734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venir"/>
                <a:ea typeface="Avenir"/>
              </a:rPr>
              <a:t>Actividad formativa de Simulación acreditada por Sociedad Española de Simulación Clínica y Seguridad del Paciente.(SESSEP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65" name="Google Shape;121;p1" descr=""/>
          <p:cNvPicPr/>
          <p:nvPr/>
        </p:nvPicPr>
        <p:blipFill>
          <a:blip r:embed="rId8"/>
          <a:stretch/>
        </p:blipFill>
        <p:spPr>
          <a:xfrm>
            <a:off x="6409800" y="2778120"/>
            <a:ext cx="1701360" cy="1099800"/>
          </a:xfrm>
          <a:prstGeom prst="rect">
            <a:avLst/>
          </a:prstGeom>
          <a:ln>
            <a:noFill/>
          </a:ln>
        </p:spPr>
      </p:pic>
      <p:pic>
        <p:nvPicPr>
          <p:cNvPr id="66" name="Imagen 19" descr=""/>
          <p:cNvPicPr/>
          <p:nvPr/>
        </p:nvPicPr>
        <p:blipFill>
          <a:blip r:embed="rId9"/>
          <a:stretch/>
        </p:blipFill>
        <p:spPr>
          <a:xfrm>
            <a:off x="6060960" y="-21240"/>
            <a:ext cx="1206360" cy="1206360"/>
          </a:xfrm>
          <a:prstGeom prst="rect">
            <a:avLst/>
          </a:prstGeom>
          <a:ln>
            <a:noFill/>
          </a:ln>
        </p:spPr>
      </p:pic>
      <p:pic>
        <p:nvPicPr>
          <p:cNvPr id="67" name="Imagen 3" descr=""/>
          <p:cNvPicPr/>
          <p:nvPr/>
        </p:nvPicPr>
        <p:blipFill>
          <a:blip r:embed="rId10"/>
          <a:stretch/>
        </p:blipFill>
        <p:spPr>
          <a:xfrm>
            <a:off x="6873480" y="4903560"/>
            <a:ext cx="2279160" cy="766440"/>
          </a:xfrm>
          <a:prstGeom prst="rect">
            <a:avLst/>
          </a:prstGeom>
          <a:ln>
            <a:noFill/>
          </a:ln>
        </p:spPr>
      </p:pic>
      <p:pic>
        <p:nvPicPr>
          <p:cNvPr id="68" name="Picture 2" descr=""/>
          <p:cNvPicPr/>
          <p:nvPr/>
        </p:nvPicPr>
        <p:blipFill>
          <a:blip r:embed="rId11"/>
          <a:stretch/>
        </p:blipFill>
        <p:spPr>
          <a:xfrm>
            <a:off x="7554240" y="4197960"/>
            <a:ext cx="1915920" cy="45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9;p2" descr=""/>
          <p:cNvPicPr/>
          <p:nvPr/>
        </p:nvPicPr>
        <p:blipFill>
          <a:blip r:embed="rId1"/>
          <a:srcRect l="3362" t="0" r="9202" b="0"/>
          <a:stretch/>
        </p:blipFill>
        <p:spPr>
          <a:xfrm>
            <a:off x="4584960" y="5568840"/>
            <a:ext cx="1194480" cy="130824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353880" y="0"/>
            <a:ext cx="9171000" cy="461160"/>
          </a:xfrm>
          <a:prstGeom prst="rect">
            <a:avLst/>
          </a:prstGeom>
          <a:gradFill rotWithShape="0">
            <a:gsLst>
              <a:gs pos="0">
                <a:srgbClr val="9ee0f8"/>
              </a:gs>
              <a:gs pos="100000">
                <a:srgbClr val="119ed0"/>
              </a:gs>
            </a:gsLst>
            <a:lin ang="5400000"/>
          </a:gradFill>
          <a:ln w="9360">
            <a:solidFill>
              <a:schemeClr val="accent2"/>
            </a:solidFill>
            <a:round/>
          </a:ln>
          <a:effectLst>
            <a:outerShdw blurRad="40005" dir="5400000" dist="23040" rotWithShape="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1" name="CustomShape 2"/>
          <p:cNvSpPr/>
          <p:nvPr/>
        </p:nvSpPr>
        <p:spPr>
          <a:xfrm>
            <a:off x="3085200" y="152280"/>
            <a:ext cx="4661280" cy="274320"/>
          </a:xfrm>
          <a:prstGeom prst="rect">
            <a:avLst/>
          </a:prstGeom>
          <a:noFill/>
          <a:ln w="9360">
            <a:solidFill>
              <a:srgbClr val="9ee0f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6d7dd0"/>
                </a:solidFill>
                <a:latin typeface="Arial Narrow"/>
                <a:ea typeface="Arial Narrow"/>
              </a:rPr>
              <a:t>CURSO DE ASISTENCIA INICIAL AL TRAUMA PEDIÁTRICO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80880" y="-184680"/>
            <a:ext cx="91436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Google Shape;133;p2" descr=""/>
          <p:cNvPicPr/>
          <p:nvPr/>
        </p:nvPicPr>
        <p:blipFill>
          <a:blip r:embed="rId2"/>
          <a:stretch/>
        </p:blipFill>
        <p:spPr>
          <a:xfrm>
            <a:off x="498600" y="12600"/>
            <a:ext cx="2118240" cy="448560"/>
          </a:xfrm>
          <a:prstGeom prst="rect">
            <a:avLst/>
          </a:prstGeom>
          <a:ln>
            <a:noFill/>
          </a:ln>
        </p:spPr>
      </p:pic>
      <p:sp>
        <p:nvSpPr>
          <p:cNvPr id="74" name="CustomShape 4"/>
          <p:cNvSpPr/>
          <p:nvPr/>
        </p:nvSpPr>
        <p:spPr>
          <a:xfrm>
            <a:off x="200880" y="556920"/>
            <a:ext cx="2903040" cy="66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i="1" lang="es-ES" sz="1200" spc="-1" strike="noStrike" u="sng">
                <a:solidFill>
                  <a:srgbClr val="31479f"/>
                </a:solidFill>
                <a:uFillTx/>
                <a:latin typeface="Avenir"/>
                <a:ea typeface="Avenir"/>
              </a:rPr>
              <a:t>20 Mar 2025 (MAÑANA) 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(CSIM)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08:30-08:45 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Entrega de credenciales. 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Recepción de cuestionario nº 1. Entrega cuestionario inicial nº 2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Victoria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08:45-09:00 </a:t>
            </a: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INAUGURACIÓN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09:00-09:20 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Atención inicial. Los sistemas de Trauma.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 M. López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09:20-09:30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Demostración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R. Tejedor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09:30-09:50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Vía aérea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M. Del Olmo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09:50-10:10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Ventilación (trauma torácico)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D. Pelaez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10:10-10:30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Circulación. Shock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C. Del Rio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10:30-11:00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      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DESCANSO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1.- </a:t>
            </a: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ESTACIÓN QUIRÚRGICA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 (Edificio. Investigación</a:t>
            </a:r>
            <a:r>
              <a:rPr b="0" i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) I. Cano, D. Cabezalí, R. Tejedor, H. Ahern, C. Tordable</a:t>
            </a:r>
            <a:endParaRPr b="0" lang="es-ES" sz="10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Toracocentesis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Drenaje pleural/Neumotórax abierto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Cricotiroidotomía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Drenaje pericárdico</a:t>
            </a:r>
            <a:r>
              <a:rPr b="0" lang="es-ES" sz="9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 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FAST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2.- </a:t>
            </a: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ESTACIÓN VÍA AÉREA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 (CSMI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) R. Calderón, M. del Olmo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3.- </a:t>
            </a: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ESTACIÓN CIRCULACIÓN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(CSMI)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MD Delgado, C Aymerich</a:t>
            </a: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i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14:00  COMIDA </a:t>
            </a:r>
            <a:endParaRPr b="0" lang="es-ES" sz="1100" spc="-1" strike="noStrike">
              <a:latin typeface="Arial"/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6403320" y="556920"/>
            <a:ext cx="3321000" cy="592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i="1" lang="es-ES" sz="1200" spc="-1" strike="noStrike" u="sng">
                <a:solidFill>
                  <a:srgbClr val="31479f"/>
                </a:solidFill>
                <a:uFillTx/>
                <a:latin typeface="Avenir"/>
                <a:ea typeface="Avenir"/>
              </a:rPr>
              <a:t>21 Mar 2025 (MAÑANA)(CSIM)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8:30 – 10h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Moulage simulación/debriefing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– H. Ahern, C. del Río, M. del Olmo, R Calderón, C. Aymerich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10:00 </a:t>
            </a: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ESTACIONES PRÁCTICAS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: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 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-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Cabeza y cuello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R. Morante, MD Delgado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-Estación radiológica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R. Tejedor, H. Ahern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-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Raquis e inmovilización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D. Peláez, C. Tordable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-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Extremidades y pelvis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M. Vidart, I. Cano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13:00 – 13:15 DESCANSO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13:15 – 14:15  M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oulage/debriefing </a:t>
            </a:r>
            <a:r>
              <a:rPr b="0" i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R Calderón, C. Aymerich, H. Ahern, C. del Río, M. del Olmo</a:t>
            </a: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05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i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 </a:t>
            </a:r>
            <a:r>
              <a:rPr b="1" i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14:15  COMIDA </a:t>
            </a:r>
            <a:endParaRPr b="0" lang="es-ES" sz="11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i="1" lang="es-ES" sz="1200" spc="-1" strike="noStrike" u="sng">
                <a:solidFill>
                  <a:srgbClr val="31479f"/>
                </a:solidFill>
                <a:uFillTx/>
                <a:latin typeface="Avenir"/>
                <a:ea typeface="Avenir"/>
              </a:rPr>
              <a:t>21 Mar 2025 (TARDE)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(CSIM)</a:t>
            </a:r>
            <a:endParaRPr b="0" lang="es-ES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15:00- 16:00 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Simulacro triaje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M. Romero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 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16:00 – 19:30</a:t>
            </a: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EVALUACIÓN FINAL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-Test escrito (6ª D)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R. Tejedor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154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-Moulages 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154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19:30 –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cierre del curso</a:t>
            </a:r>
            <a:endParaRPr b="0" lang="es-ES" sz="1100" spc="-1" strike="noStrike">
              <a:latin typeface="Arial"/>
            </a:endParaRPr>
          </a:p>
        </p:txBody>
      </p:sp>
      <p:sp>
        <p:nvSpPr>
          <p:cNvPr id="76" name="CustomShape 6"/>
          <p:cNvSpPr/>
          <p:nvPr/>
        </p:nvSpPr>
        <p:spPr>
          <a:xfrm>
            <a:off x="3213360" y="556920"/>
            <a:ext cx="3238920" cy="56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i="1" lang="es-ES" sz="1200" spc="-1" strike="noStrike" u="sng">
                <a:solidFill>
                  <a:srgbClr val="31479f"/>
                </a:solidFill>
                <a:uFillTx/>
                <a:latin typeface="Avenir"/>
                <a:ea typeface="Avenir"/>
              </a:rPr>
              <a:t>20 Mar 2025 (TARDE)</a:t>
            </a:r>
            <a:endParaRPr b="0" lang="es-E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100" spc="-1" strike="noStrike" u="sng">
                <a:solidFill>
                  <a:srgbClr val="000000"/>
                </a:solidFill>
                <a:uFillTx/>
                <a:latin typeface="Avenir"/>
                <a:ea typeface="Avenir"/>
              </a:rPr>
              <a:t>(CSIM)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15:00-15:20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  2º Examen físico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C. Tordable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15:20-15:40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Demostración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R. Tejedor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15:40-16:00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Lesión por agentes físico/ químicos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MD Delgado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16:00-16:20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Traumatismo craneoencefálico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H. Ahern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16:20-16:40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Traumatismo raquimedular 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M. Vidart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16:40-17:00 </a:t>
            </a:r>
            <a:r>
              <a:rPr b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Traumatismo abdominal </a:t>
            </a: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I. Cano</a:t>
            </a:r>
            <a:endParaRPr b="0" lang="es-ES" sz="10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17:00-17:20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Corrección cuestionarios 1 y 2 </a:t>
            </a:r>
            <a:r>
              <a:rPr b="0" i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  M. Romero, M López</a:t>
            </a:r>
            <a:endParaRPr b="0" lang="es-ES" sz="10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17:20-17:40</a:t>
            </a: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      </a:t>
            </a: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	</a:t>
            </a:r>
            <a:r>
              <a:rPr b="0" i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DESCANSO</a:t>
            </a: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17:40-18:00 </a:t>
            </a:r>
            <a:r>
              <a:rPr b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Biomecánica</a:t>
            </a: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 </a:t>
            </a:r>
            <a:r>
              <a:rPr b="0" i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M. Romero</a:t>
            </a: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18:00-18:20 </a:t>
            </a:r>
            <a:r>
              <a:rPr b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Integración RCP en AITP </a:t>
            </a:r>
            <a:r>
              <a:rPr b="0" i="1" lang="es-ES" sz="1050" spc="-1" strike="noStrike">
                <a:solidFill>
                  <a:srgbClr val="000000"/>
                </a:solidFill>
                <a:latin typeface="Avenir"/>
                <a:ea typeface="Avenir"/>
              </a:rPr>
              <a:t>R. Calderón</a:t>
            </a: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05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18:20-19:30 </a:t>
            </a: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Categorización y triaje </a:t>
            </a:r>
            <a:r>
              <a:rPr b="0" i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  R. Morante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es-ES" sz="1100" spc="-1" strike="noStrike">
                <a:solidFill>
                  <a:srgbClr val="000000"/>
                </a:solidFill>
                <a:latin typeface="Avenir"/>
                <a:ea typeface="Avenir"/>
              </a:rPr>
              <a:t>(corrección ejercicio - 15’ puesta en común en el grupo y 30’ de corrección)</a:t>
            </a:r>
            <a:r>
              <a:rPr b="1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es-ES" sz="1100" spc="-1" strike="noStrike">
                <a:solidFill>
                  <a:srgbClr val="000000"/>
                </a:solidFill>
                <a:latin typeface="Arial"/>
                <a:ea typeface="Arial"/>
              </a:rPr>
              <a:t>R. Morante, M. Vidart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100" spc="-1" strike="noStrike">
              <a:latin typeface="Arial"/>
            </a:endParaRPr>
          </a:p>
        </p:txBody>
      </p:sp>
      <p:pic>
        <p:nvPicPr>
          <p:cNvPr id="77" name="Imagen 10" descr=""/>
          <p:cNvPicPr/>
          <p:nvPr/>
        </p:nvPicPr>
        <p:blipFill>
          <a:blip r:embed="rId3"/>
          <a:stretch/>
        </p:blipFill>
        <p:spPr>
          <a:xfrm>
            <a:off x="8672400" y="27000"/>
            <a:ext cx="772920" cy="77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Application>LibreOffice/6.2.6.2$Windows_x86 LibreOffice_project/684e730861356e74889dfe6dbddd3562aae2e6ad</Application>
  <Words>562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2012-03-03T16:52:01Z</dcterms:created>
  <dc:creator>María  LD</dc:creator>
  <dc:description/>
  <dc:language>es-ES</dc:language>
  <cp:lastModifiedBy>López Díaz.María</cp:lastModifiedBy>
  <cp:lastPrinted>2025-02-20T09:40:00Z</cp:lastPrinted>
  <dcterms:modified xsi:type="dcterms:W3CDTF">2025-02-24T19:46:28Z</dcterms:modified>
  <cp:revision>19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A4 (210 x 297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